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emf" ContentType="image/x-emf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77" r:id="rId1"/>
  </p:sldMasterIdLst>
  <p:sldIdLst>
    <p:sldId id="256" r:id="rId2"/>
    <p:sldId id="258" r:id="rId3"/>
    <p:sldId id="261" r:id="rId4"/>
    <p:sldId id="260" r:id="rId5"/>
    <p:sldId id="290" r:id="rId6"/>
    <p:sldId id="291" r:id="rId7"/>
    <p:sldId id="293" r:id="rId8"/>
    <p:sldId id="292" r:id="rId9"/>
    <p:sldId id="264" r:id="rId10"/>
    <p:sldId id="294" r:id="rId11"/>
    <p:sldId id="295" r:id="rId12"/>
    <p:sldId id="268" r:id="rId13"/>
    <p:sldId id="296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278" r:id="rId23"/>
    <p:sldId id="279" r:id="rId24"/>
    <p:sldId id="306" r:id="rId25"/>
    <p:sldId id="307" r:id="rId26"/>
    <p:sldId id="309" r:id="rId27"/>
    <p:sldId id="310" r:id="rId28"/>
    <p:sldId id="311" r:id="rId29"/>
    <p:sldId id="312" r:id="rId30"/>
    <p:sldId id="284" r:id="rId31"/>
    <p:sldId id="313" r:id="rId32"/>
    <p:sldId id="288" r:id="rId33"/>
    <p:sldId id="28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448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-420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AA53D65C-5CCD-4CB1-8F68-47F40B8597C9}" type="datetimeFigureOut">
              <a:rPr lang="en-US" smtClean="0"/>
              <a:pPr/>
              <a:t>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40C14550-73C4-4984-9F27-6B940402FF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74761321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3D65C-5CCD-4CB1-8F68-47F40B8597C9}" type="datetimeFigureOut">
              <a:rPr lang="en-US" smtClean="0"/>
              <a:pPr/>
              <a:t>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14550-73C4-4984-9F27-6B940402FF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20409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A53D65C-5CCD-4CB1-8F68-47F40B8597C9}" type="datetimeFigureOut">
              <a:rPr lang="en-US" smtClean="0"/>
              <a:pPr/>
              <a:t>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0C14550-73C4-4984-9F27-6B940402FF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481081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A53D65C-5CCD-4CB1-8F68-47F40B8597C9}" type="datetimeFigureOut">
              <a:rPr lang="en-US" smtClean="0"/>
              <a:pPr/>
              <a:t>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0C14550-73C4-4984-9F27-6B940402FF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23887502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A53D65C-5CCD-4CB1-8F68-47F40B8597C9}" type="datetimeFigureOut">
              <a:rPr lang="en-US" smtClean="0"/>
              <a:pPr/>
              <a:t>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0C14550-73C4-4984-9F27-6B940402FF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119090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3D65C-5CCD-4CB1-8F68-47F40B8597C9}" type="datetimeFigureOut">
              <a:rPr lang="en-US" smtClean="0"/>
              <a:pPr/>
              <a:t>2/9/2021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14550-73C4-4984-9F27-6B940402FF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057433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3D65C-5CCD-4CB1-8F68-47F40B8597C9}" type="datetimeFigureOut">
              <a:rPr lang="en-US" smtClean="0"/>
              <a:pPr/>
              <a:t>2/9/2021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14550-73C4-4984-9F27-6B940402FF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10380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3D65C-5CCD-4CB1-8F68-47F40B8597C9}" type="datetimeFigureOut">
              <a:rPr lang="en-US" smtClean="0"/>
              <a:pPr/>
              <a:t>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14550-73C4-4984-9F27-6B940402FF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901545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A53D65C-5CCD-4CB1-8F68-47F40B8597C9}" type="datetimeFigureOut">
              <a:rPr lang="en-US" smtClean="0"/>
              <a:pPr/>
              <a:t>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0C14550-73C4-4984-9F27-6B940402FF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97607169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3D65C-5CCD-4CB1-8F68-47F40B8597C9}" type="datetimeFigureOut">
              <a:rPr lang="en-US" smtClean="0"/>
              <a:pPr/>
              <a:t>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14550-73C4-4984-9F27-6B940402FF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4181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A53D65C-5CCD-4CB1-8F68-47F40B8597C9}" type="datetimeFigureOut">
              <a:rPr lang="en-US" smtClean="0"/>
              <a:pPr/>
              <a:t>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40C14550-73C4-4984-9F27-6B940402FF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34397664"/>
      </p:ext>
    </p:extLst>
  </p:cSld>
  <p:clrMapOvr>
    <a:masterClrMapping/>
  </p:clrMapOvr>
  <p:extLst>
    <p:ext uri="{DCECCB84-F9BA-43D5-87BE-67443E8EF086}">
      <p15:sldGuideLst xmlns:p15="http://schemas.microsoft.com/office/powerpoint/2012/main" xmlns="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3D65C-5CCD-4CB1-8F68-47F40B8597C9}" type="datetimeFigureOut">
              <a:rPr lang="en-US" smtClean="0"/>
              <a:pPr/>
              <a:t>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14550-73C4-4984-9F27-6B940402FF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61148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3D65C-5CCD-4CB1-8F68-47F40B8597C9}" type="datetimeFigureOut">
              <a:rPr lang="en-US" smtClean="0"/>
              <a:pPr/>
              <a:t>2/9/2021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14550-73C4-4984-9F27-6B940402FF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22905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3D65C-5CCD-4CB1-8F68-47F40B8597C9}" type="datetimeFigureOut">
              <a:rPr lang="en-US" smtClean="0"/>
              <a:pPr/>
              <a:t>2/9/2021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14550-73C4-4984-9F27-6B940402FF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70593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3D65C-5CCD-4CB1-8F68-47F40B8597C9}" type="datetimeFigureOut">
              <a:rPr lang="en-US" smtClean="0"/>
              <a:pPr/>
              <a:t>2/9/2021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14550-73C4-4984-9F27-6B940402FF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79719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3D65C-5CCD-4CB1-8F68-47F40B8597C9}" type="datetimeFigureOut">
              <a:rPr lang="en-US" smtClean="0"/>
              <a:pPr/>
              <a:t>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14550-73C4-4984-9F27-6B940402FF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30438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53D65C-5CCD-4CB1-8F68-47F40B8597C9}" type="datetimeFigureOut">
              <a:rPr lang="en-US" smtClean="0"/>
              <a:pPr/>
              <a:t>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14550-73C4-4984-9F27-6B940402FF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33368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53D65C-5CCD-4CB1-8F68-47F40B8597C9}" type="datetimeFigureOut">
              <a:rPr lang="en-US" smtClean="0"/>
              <a:pPr/>
              <a:t>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14550-73C4-4984-9F27-6B940402FF3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916306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78" r:id="rId1"/>
    <p:sldLayoutId id="2147484379" r:id="rId2"/>
    <p:sldLayoutId id="2147484380" r:id="rId3"/>
    <p:sldLayoutId id="2147484381" r:id="rId4"/>
    <p:sldLayoutId id="2147484382" r:id="rId5"/>
    <p:sldLayoutId id="2147484383" r:id="rId6"/>
    <p:sldLayoutId id="2147484384" r:id="rId7"/>
    <p:sldLayoutId id="2147484385" r:id="rId8"/>
    <p:sldLayoutId id="2147484386" r:id="rId9"/>
    <p:sldLayoutId id="2147484387" r:id="rId10"/>
    <p:sldLayoutId id="2147484388" r:id="rId11"/>
    <p:sldLayoutId id="2147484389" r:id="rId12"/>
    <p:sldLayoutId id="2147484390" r:id="rId13"/>
    <p:sldLayoutId id="2147484391" r:id="rId14"/>
    <p:sldLayoutId id="2147484392" r:id="rId15"/>
    <p:sldLayoutId id="2147484393" r:id="rId16"/>
    <p:sldLayoutId id="2147484394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19.emf"/><Relationship Id="rId7" Type="http://schemas.openxmlformats.org/officeDocument/2006/relationships/image" Target="../media/image23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7" Type="http://schemas.openxmlformats.org/officeDocument/2006/relationships/image" Target="../media/image44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image" Target="../media/image50.png"/><Relationship Id="rId7" Type="http://schemas.openxmlformats.org/officeDocument/2006/relationships/image" Target="../media/image54.em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emf"/><Relationship Id="rId5" Type="http://schemas.openxmlformats.org/officeDocument/2006/relationships/image" Target="../media/image52.emf"/><Relationship Id="rId4" Type="http://schemas.openxmlformats.org/officeDocument/2006/relationships/image" Target="../media/image51.emf"/><Relationship Id="rId9" Type="http://schemas.openxmlformats.org/officeDocument/2006/relationships/image" Target="../media/image5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F:\Materijali\Licni%20projekti\Master%20rad\MaestroMasterFinalFullFULL.MP4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74438" y="633148"/>
            <a:ext cx="7253401" cy="682125"/>
          </a:xfrm>
        </p:spPr>
        <p:txBody>
          <a:bodyPr>
            <a:normAutofit/>
          </a:bodyPr>
          <a:lstStyle/>
          <a:p>
            <a:pPr algn="ctr"/>
            <a:r>
              <a:rPr lang="en-US" sz="4000" smtClean="0"/>
              <a:t>Master rad</a:t>
            </a:r>
            <a:endParaRPr lang="en-US" sz="4000"/>
          </a:p>
        </p:txBody>
      </p:sp>
      <p:pic>
        <p:nvPicPr>
          <p:cNvPr id="4" name="Picture 3" descr="C:\Users\Aleksandra\Downloads\zvanicni grb-ub-etf_novi_cir (2).gif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20617" y="400330"/>
            <a:ext cx="962025" cy="114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029879828"/>
              </p:ext>
            </p:extLst>
          </p:nvPr>
        </p:nvGraphicFramePr>
        <p:xfrm>
          <a:off x="10261624" y="398743"/>
          <a:ext cx="1208087" cy="1150937"/>
        </p:xfrm>
        <a:graphic>
          <a:graphicData uri="http://schemas.openxmlformats.org/presentationml/2006/ole">
            <p:oleObj spid="_x0000_s1066" r:id="rId4" imgW="2687193" imgH="2560754" progId="">
              <p:embed/>
            </p:oleObj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800878" y="1948119"/>
            <a:ext cx="104005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smtClean="0"/>
              <a:t>Primena veštačke inteligencije u mobilnoj robotici i autonomnoj vožnji</a:t>
            </a:r>
            <a:endParaRPr lang="en-US" sz="3200"/>
          </a:p>
        </p:txBody>
      </p:sp>
      <p:sp>
        <p:nvSpPr>
          <p:cNvPr id="10" name="TextBox 9"/>
          <p:cNvSpPr txBox="1"/>
          <p:nvPr/>
        </p:nvSpPr>
        <p:spPr>
          <a:xfrm>
            <a:off x="1136614" y="3570031"/>
            <a:ext cx="2605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mtClean="0"/>
              <a:t>Kandidat:</a:t>
            </a:r>
          </a:p>
          <a:p>
            <a:r>
              <a:rPr lang="sr-Latn-RS" smtClean="0"/>
              <a:t>Aleksa Luković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137592" y="3579964"/>
            <a:ext cx="27280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mtClean="0"/>
              <a:t>Mentor:</a:t>
            </a:r>
          </a:p>
          <a:p>
            <a:r>
              <a:rPr lang="en-US" smtClean="0"/>
              <a:t>Dr Kosta Jovanović, docent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88264" y="4704090"/>
            <a:ext cx="5291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1600" smtClean="0"/>
              <a:t>Univerzitet u Beogradu – Elektrotehnički fakultet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388264" y="5054815"/>
            <a:ext cx="5291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smtClean="0"/>
              <a:t>februar </a:t>
            </a:r>
            <a:r>
              <a:rPr lang="sr-Latn-RS" sz="1600" smtClean="0"/>
              <a:t>20</a:t>
            </a:r>
            <a:r>
              <a:rPr lang="en-US" sz="1600" smtClean="0"/>
              <a:t>21</a:t>
            </a:r>
            <a:r>
              <a:rPr lang="sr-Latn-RS" sz="1600" smtClean="0"/>
              <a:t>. godine</a:t>
            </a:r>
          </a:p>
        </p:txBody>
      </p:sp>
    </p:spTree>
    <p:extLst>
      <p:ext uri="{BB962C8B-B14F-4D97-AF65-F5344CB8AC3E}">
        <p14:creationId xmlns:p14="http://schemas.microsoft.com/office/powerpoint/2010/main" xmlns="" val="289090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TurtleBot3 Burger</a:t>
            </a:r>
            <a:endParaRPr lang="en-US" sz="4400" cap="none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2194560"/>
            <a:ext cx="5401962" cy="4181525"/>
          </a:xfrm>
        </p:spPr>
        <p:txBody>
          <a:bodyPr>
            <a:normAutofit/>
          </a:bodyPr>
          <a:lstStyle/>
          <a:p>
            <a:r>
              <a:rPr lang="en-US" sz="2000" smtClean="0"/>
              <a:t>Standardna platforma ROS – a </a:t>
            </a:r>
          </a:p>
          <a:p>
            <a:endParaRPr lang="en-US" sz="2000" smtClean="0"/>
          </a:p>
          <a:p>
            <a:r>
              <a:rPr lang="en-US" sz="2000" smtClean="0"/>
              <a:t>Male dimenzije, pristupačnost i lako programiranje</a:t>
            </a:r>
          </a:p>
          <a:p>
            <a:endParaRPr lang="en-US" sz="2000" smtClean="0"/>
          </a:p>
          <a:p>
            <a:r>
              <a:rPr lang="en-US" sz="2000" smtClean="0"/>
              <a:t>Koristi se u edukativne i istraživačke svrhe</a:t>
            </a:r>
          </a:p>
          <a:p>
            <a:endParaRPr lang="en-US" sz="2000" smtClean="0"/>
          </a:p>
          <a:p>
            <a:r>
              <a:rPr lang="en-US" sz="2000" smtClean="0"/>
              <a:t>Ostali TurtleBot modeli: Waffle i Waffle Pi</a:t>
            </a:r>
          </a:p>
        </p:txBody>
      </p:sp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704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5" name="Picture 14" descr="turtlebot3_burger_componen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614" y="2147582"/>
            <a:ext cx="5083537" cy="399735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xmlns="" val="213241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cap="none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Robotski operativni sistem (ROS)</a:t>
            </a:r>
            <a:endParaRPr lang="en-US" sz="4400" cap="none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2194560"/>
            <a:ext cx="5401962" cy="4181525"/>
          </a:xfrm>
        </p:spPr>
        <p:txBody>
          <a:bodyPr>
            <a:normAutofit/>
          </a:bodyPr>
          <a:lstStyle/>
          <a:p>
            <a:r>
              <a:rPr lang="en-US" sz="2000" smtClean="0"/>
              <a:t>Meta – operativni sistem namenjen robotima</a:t>
            </a:r>
          </a:p>
          <a:p>
            <a:endParaRPr lang="en-US" sz="2000" smtClean="0"/>
          </a:p>
          <a:p>
            <a:r>
              <a:rPr lang="en-US" sz="2000" smtClean="0"/>
              <a:t>Apstrakcija hardvera, kontrola low – level uređaja, prosleđivanje poruka</a:t>
            </a:r>
          </a:p>
          <a:p>
            <a:endParaRPr lang="en-US" sz="2000" smtClean="0"/>
          </a:p>
          <a:p>
            <a:r>
              <a:rPr lang="en-US" sz="2000" smtClean="0"/>
              <a:t>Alati i biblioteke, simulaciona okruženja</a:t>
            </a:r>
          </a:p>
          <a:p>
            <a:endParaRPr lang="en-US" sz="2000" smtClean="0"/>
          </a:p>
          <a:p>
            <a:r>
              <a:rPr lang="en-US" sz="2000" smtClean="0"/>
              <a:t>Distribuirani softverski sistem</a:t>
            </a:r>
          </a:p>
        </p:txBody>
      </p:sp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704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 descr="ROS_struktur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293" y="2795091"/>
            <a:ext cx="4797988" cy="30043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14982" y="2194560"/>
            <a:ext cx="4357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mtClean="0"/>
              <a:t> Primer ROS strukture sa dva noda:</a:t>
            </a:r>
          </a:p>
        </p:txBody>
      </p:sp>
    </p:spTree>
    <p:extLst>
      <p:ext uri="{BB962C8B-B14F-4D97-AF65-F5344CB8AC3E}">
        <p14:creationId xmlns:p14="http://schemas.microsoft.com/office/powerpoint/2010/main" xmlns="" val="213241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400" cap="none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Projektovanje kontrolera u zatvorenoj sprezi</a:t>
            </a:r>
            <a:endParaRPr lang="en-US" sz="4400" cap="none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mtClean="0"/>
              <a:t>Postavka problema, transformacija stanja, zakon upravljanja, pitanje stabilnosti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4010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cap="none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Postavka problema i transformacija stanja</a:t>
            </a:r>
            <a:endParaRPr lang="en-US" sz="4400" cap="none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2194560"/>
            <a:ext cx="5401962" cy="4181525"/>
          </a:xfrm>
        </p:spPr>
        <p:txBody>
          <a:bodyPr>
            <a:normAutofit/>
          </a:bodyPr>
          <a:lstStyle/>
          <a:p>
            <a:r>
              <a:rPr lang="en-US" sz="1800" smtClean="0"/>
              <a:t>Odrediti matricu K tako da upravljanje odvede grešku ka nuli:</a:t>
            </a:r>
          </a:p>
          <a:p>
            <a:endParaRPr lang="en-US" sz="2000" smtClean="0"/>
          </a:p>
          <a:p>
            <a:endParaRPr lang="en-US" sz="2000" smtClean="0"/>
          </a:p>
          <a:p>
            <a:r>
              <a:rPr lang="en-US" sz="1800" smtClean="0"/>
              <a:t>Transformacija prostora stanja:</a:t>
            </a:r>
          </a:p>
          <a:p>
            <a:endParaRPr lang="en-US" sz="2000" smtClean="0"/>
          </a:p>
          <a:p>
            <a:endParaRPr lang="en-US" sz="2000" smtClean="0"/>
          </a:p>
          <a:p>
            <a:r>
              <a:rPr lang="en-US" sz="1800" smtClean="0"/>
              <a:t>Transformisan model u prostoru stanja:</a:t>
            </a:r>
          </a:p>
          <a:p>
            <a:endParaRPr lang="en-US" sz="2000" smtClean="0"/>
          </a:p>
        </p:txBody>
      </p:sp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704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 descr="feedback_contro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851" y="2231484"/>
            <a:ext cx="5230253" cy="3782137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454496" y="2839022"/>
            <a:ext cx="5350346" cy="845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7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631798" y="4002777"/>
            <a:ext cx="5350346" cy="487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8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678273" y="3887727"/>
            <a:ext cx="5350346" cy="717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9" name="Picture 9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52661" y="4461471"/>
            <a:ext cx="5350346" cy="4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30" name="Picture 1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81361" y="5170752"/>
            <a:ext cx="5350346" cy="1547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555068" y="2998824"/>
            <a:ext cx="5940425" cy="52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13241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cap="none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Zakon upravljanja i pitanje stabilnosti</a:t>
            </a:r>
            <a:endParaRPr lang="en-US" sz="4400" cap="none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2194560"/>
            <a:ext cx="5887995" cy="4181525"/>
          </a:xfrm>
        </p:spPr>
        <p:txBody>
          <a:bodyPr>
            <a:normAutofit/>
          </a:bodyPr>
          <a:lstStyle/>
          <a:p>
            <a:r>
              <a:rPr lang="en-US" sz="2000" smtClean="0"/>
              <a:t>Linearni zakon upravljanja:</a:t>
            </a:r>
          </a:p>
          <a:p>
            <a:endParaRPr lang="en-US" sz="2000" smtClean="0"/>
          </a:p>
          <a:p>
            <a:endParaRPr lang="en-US" sz="2000" smtClean="0"/>
          </a:p>
          <a:p>
            <a:r>
              <a:rPr lang="en-US" sz="2000" smtClean="0"/>
              <a:t>Sistem zatvorene sprege u matričnom obliku:</a:t>
            </a:r>
          </a:p>
          <a:p>
            <a:endParaRPr lang="en-US" sz="2000" smtClean="0"/>
          </a:p>
          <a:p>
            <a:endParaRPr lang="en-US" sz="2000" smtClean="0"/>
          </a:p>
          <a:p>
            <a:endParaRPr lang="en-US" sz="2000" smtClean="0"/>
          </a:p>
          <a:p>
            <a:r>
              <a:rPr lang="en-US" sz="2000" smtClean="0"/>
              <a:t>Jedinstvena tačka ekvilibrijuma:</a:t>
            </a:r>
          </a:p>
          <a:p>
            <a:pPr>
              <a:buNone/>
            </a:pPr>
            <a:endParaRPr lang="en-US" sz="2000" smtClean="0"/>
          </a:p>
          <a:p>
            <a:endParaRPr lang="en-US" sz="2000" smtClean="0"/>
          </a:p>
        </p:txBody>
      </p:sp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704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4357" y="2594873"/>
            <a:ext cx="5940425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4357" y="2990290"/>
            <a:ext cx="5940425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4357" y="4078892"/>
            <a:ext cx="5940425" cy="1176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30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39905" y="2685493"/>
            <a:ext cx="5647588" cy="479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TextBox 18"/>
          <p:cNvSpPr txBox="1"/>
          <p:nvPr/>
        </p:nvSpPr>
        <p:spPr>
          <a:xfrm>
            <a:off x="6705600" y="2194560"/>
            <a:ext cx="46626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smtClean="0"/>
              <a:t>  Uslov eksponencijalne stabilnosti:</a:t>
            </a:r>
          </a:p>
          <a:p>
            <a:pPr>
              <a:buFont typeface="Arial" pitchFamily="34" charset="0"/>
              <a:buChar char="•"/>
            </a:pPr>
            <a:endParaRPr lang="en-US" sz="2000" smtClean="0"/>
          </a:p>
          <a:p>
            <a:pPr>
              <a:buFont typeface="Arial" pitchFamily="34" charset="0"/>
              <a:buChar char="•"/>
            </a:pPr>
            <a:endParaRPr lang="en-US" sz="2000" smtClean="0"/>
          </a:p>
          <a:p>
            <a:pPr>
              <a:buFont typeface="Arial" pitchFamily="34" charset="0"/>
              <a:buChar char="•"/>
            </a:pPr>
            <a:r>
              <a:rPr lang="en-US" sz="2000" smtClean="0"/>
              <a:t>  Uslov stroge stabilnosti:  </a:t>
            </a:r>
          </a:p>
        </p:txBody>
      </p:sp>
      <p:pic>
        <p:nvPicPr>
          <p:cNvPr id="55302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4357" y="5807033"/>
            <a:ext cx="594042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5303" name="Picture 7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688526" y="3484304"/>
            <a:ext cx="5350346" cy="6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13241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Projektovanje kontrolera</a:t>
            </a:r>
            <a:endParaRPr lang="en-US" sz="4400" cap="none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2194560"/>
            <a:ext cx="5591432" cy="507451"/>
          </a:xfrm>
        </p:spPr>
        <p:txBody>
          <a:bodyPr>
            <a:normAutofit/>
          </a:bodyPr>
          <a:lstStyle/>
          <a:p>
            <a:r>
              <a:rPr lang="en-US" sz="2000" smtClean="0"/>
              <a:t>Rviz simulaciono okruženje u okviru ROS-a</a:t>
            </a:r>
          </a:p>
        </p:txBody>
      </p:sp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704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5" name="Picture 14" descr="feeedback_rviz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379" y="2727027"/>
            <a:ext cx="5384906" cy="364082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6" name="TextBox 15"/>
          <p:cNvSpPr txBox="1"/>
          <p:nvPr/>
        </p:nvSpPr>
        <p:spPr>
          <a:xfrm>
            <a:off x="6524368" y="2194560"/>
            <a:ext cx="5049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smtClean="0"/>
              <a:t>  RQT graf programa</a:t>
            </a:r>
          </a:p>
        </p:txBody>
      </p:sp>
      <p:pic>
        <p:nvPicPr>
          <p:cNvPr id="17" name="Picture 16" descr="feedback_control_rq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865" y="2727027"/>
            <a:ext cx="5481615" cy="197635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xmlns="" val="213241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Projektovanje kontrolera</a:t>
            </a:r>
            <a:endParaRPr lang="en-US" sz="4400" cap="none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2186322"/>
            <a:ext cx="5591432" cy="4123865"/>
          </a:xfrm>
        </p:spPr>
        <p:txBody>
          <a:bodyPr>
            <a:noAutofit/>
          </a:bodyPr>
          <a:lstStyle/>
          <a:p>
            <a:r>
              <a:rPr lang="en-US" sz="2000" smtClean="0"/>
              <a:t>Normalizacija izlaza kontrolera:</a:t>
            </a:r>
          </a:p>
          <a:p>
            <a:endParaRPr lang="en-US" sz="2000" smtClean="0"/>
          </a:p>
          <a:p>
            <a:endParaRPr lang="en-US" sz="2000" smtClean="0"/>
          </a:p>
          <a:p>
            <a:endParaRPr lang="en-US" sz="2000" smtClean="0"/>
          </a:p>
          <a:p>
            <a:endParaRPr lang="en-US" sz="2000" smtClean="0"/>
          </a:p>
          <a:p>
            <a:r>
              <a:rPr lang="en-US" sz="2000" smtClean="0"/>
              <a:t>Optimalne vrednosti parametara:</a:t>
            </a:r>
          </a:p>
        </p:txBody>
      </p:sp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704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524368" y="2186322"/>
            <a:ext cx="50497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smtClean="0"/>
              <a:t>  Trajektorija kretanja u X-Y ravni</a:t>
            </a:r>
          </a:p>
        </p:txBody>
      </p:sp>
      <p:pic>
        <p:nvPicPr>
          <p:cNvPr id="11" name="Picture 10" descr="feedback_xy_traj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610" y="2734967"/>
            <a:ext cx="4569252" cy="342693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5604" y="2661462"/>
            <a:ext cx="5940425" cy="73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0890" y="3433992"/>
            <a:ext cx="5940425" cy="735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6324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5604" y="4736715"/>
            <a:ext cx="5940425" cy="503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13241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400" cap="none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Mašinsko učenje</a:t>
            </a:r>
            <a:endParaRPr lang="en-US" sz="4400" cap="none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mtClean="0"/>
              <a:t>Učenje sa podsticanjem, Markovljev proces odlučivanja, Q - učenje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4010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Mašinsko učenje</a:t>
            </a:r>
            <a:endParaRPr lang="en-US" sz="4400" cap="none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2186322"/>
            <a:ext cx="5591432" cy="4123865"/>
          </a:xfrm>
        </p:spPr>
        <p:txBody>
          <a:bodyPr>
            <a:noAutofit/>
          </a:bodyPr>
          <a:lstStyle/>
          <a:p>
            <a:r>
              <a:rPr lang="en-US" sz="2000" smtClean="0"/>
              <a:t>Šta je učenje ?</a:t>
            </a:r>
          </a:p>
          <a:p>
            <a:endParaRPr lang="en-US" sz="2000" smtClean="0"/>
          </a:p>
          <a:p>
            <a:r>
              <a:rPr lang="en-US" sz="2000" smtClean="0"/>
              <a:t>Učenje kao jedan od temelja inteligencije</a:t>
            </a:r>
          </a:p>
          <a:p>
            <a:endParaRPr lang="en-US" sz="2000" smtClean="0"/>
          </a:p>
          <a:p>
            <a:r>
              <a:rPr lang="en-US" sz="2000" smtClean="0"/>
              <a:t>Osnovne karakteristike sistema mašinskog učenja: 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000" smtClean="0"/>
              <a:t>Korišćenje memorije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000" smtClean="0"/>
              <a:t>Prilagođavanje</a:t>
            </a:r>
          </a:p>
          <a:p>
            <a:pPr marL="457200" indent="-457200">
              <a:buFont typeface="Wingdings" pitchFamily="2" charset="2"/>
              <a:buChar char="Ø"/>
            </a:pPr>
            <a:r>
              <a:rPr lang="en-US" sz="2000" smtClean="0"/>
              <a:t>Uopštavanje</a:t>
            </a:r>
          </a:p>
          <a:p>
            <a:endParaRPr lang="en-US" sz="2000" smtClean="0"/>
          </a:p>
        </p:txBody>
      </p:sp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704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" name="Picture 12" descr="ML_typ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556" y="2232456"/>
            <a:ext cx="5031051" cy="345989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xmlns="" val="213241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Učenje sa podsticanjem</a:t>
            </a:r>
            <a:endParaRPr lang="en-US" sz="4400" cap="none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2252226"/>
            <a:ext cx="5591432" cy="4123865"/>
          </a:xfrm>
        </p:spPr>
        <p:txBody>
          <a:bodyPr>
            <a:noAutofit/>
          </a:bodyPr>
          <a:lstStyle/>
          <a:p>
            <a:r>
              <a:rPr lang="en-US" sz="2000" smtClean="0"/>
              <a:t>Učenje zasnovano na iskustvu</a:t>
            </a:r>
          </a:p>
          <a:p>
            <a:endParaRPr lang="en-US" sz="2000" smtClean="0"/>
          </a:p>
          <a:p>
            <a:r>
              <a:rPr lang="en-US" sz="2000" smtClean="0"/>
              <a:t>Agent mora da istraži i isproba različite akcije kako bi došao do rešenja</a:t>
            </a:r>
          </a:p>
          <a:p>
            <a:endParaRPr lang="en-US" sz="2000" smtClean="0"/>
          </a:p>
          <a:p>
            <a:r>
              <a:rPr lang="en-US" sz="2000" smtClean="0"/>
              <a:t>Funkcija nagrade</a:t>
            </a:r>
          </a:p>
          <a:p>
            <a:endParaRPr lang="en-US" sz="2000" smtClean="0"/>
          </a:p>
          <a:p>
            <a:r>
              <a:rPr lang="en-US" sz="2000" smtClean="0"/>
              <a:t>Problemi sekvencijalnog donošenja odluka gde supervizija nije moguća</a:t>
            </a:r>
          </a:p>
          <a:p>
            <a:endParaRPr lang="en-US" sz="2000" smtClean="0"/>
          </a:p>
          <a:p>
            <a:endParaRPr lang="en-US" sz="2000" smtClean="0"/>
          </a:p>
          <a:p>
            <a:endParaRPr lang="en-US" sz="2000" smtClean="0"/>
          </a:p>
          <a:p>
            <a:endParaRPr lang="en-US" sz="2000" smtClean="0"/>
          </a:p>
        </p:txBody>
      </p:sp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704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" name="Picture 8" descr="RL_dija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3473" y="2328740"/>
            <a:ext cx="4638675" cy="38481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xmlns="" val="213241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Latn-RS" sz="4400" cap="none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Sadržaj</a:t>
            </a:r>
            <a:endParaRPr lang="en-US" sz="4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err="1" smtClean="0"/>
              <a:t>Autonomni</a:t>
            </a:r>
            <a:r>
              <a:rPr lang="en-US" sz="2800" smtClean="0"/>
              <a:t> </a:t>
            </a:r>
            <a:r>
              <a:rPr lang="en-US" sz="2800" err="1" smtClean="0"/>
              <a:t>mobilni</a:t>
            </a:r>
            <a:r>
              <a:rPr lang="en-US" sz="2800" smtClean="0"/>
              <a:t> </a:t>
            </a:r>
            <a:r>
              <a:rPr lang="en-US" sz="2800" err="1" smtClean="0"/>
              <a:t>roboti</a:t>
            </a:r>
            <a:endParaRPr lang="sr-Latn-RS" sz="2800" smtClean="0"/>
          </a:p>
          <a:p>
            <a:r>
              <a:rPr lang="en-US" sz="2800" err="1" smtClean="0"/>
              <a:t>Specifikacija</a:t>
            </a:r>
            <a:r>
              <a:rPr lang="en-US" sz="2800" smtClean="0"/>
              <a:t> </a:t>
            </a:r>
            <a:r>
              <a:rPr lang="en-US" sz="2800" err="1" smtClean="0"/>
              <a:t>hardvera</a:t>
            </a:r>
            <a:r>
              <a:rPr lang="en-US" sz="2800" smtClean="0"/>
              <a:t> i </a:t>
            </a:r>
            <a:r>
              <a:rPr lang="en-US" sz="2800" err="1" smtClean="0"/>
              <a:t>softvera</a:t>
            </a:r>
            <a:endParaRPr lang="sr-Latn-RS" sz="2800" smtClean="0"/>
          </a:p>
          <a:p>
            <a:r>
              <a:rPr lang="en-US" sz="2800" err="1" smtClean="0"/>
              <a:t>Projektovanje</a:t>
            </a:r>
            <a:r>
              <a:rPr lang="en-US" sz="2800" smtClean="0"/>
              <a:t> </a:t>
            </a:r>
            <a:r>
              <a:rPr lang="en-US" sz="2800" err="1" smtClean="0"/>
              <a:t>kontrolera</a:t>
            </a:r>
            <a:r>
              <a:rPr lang="en-US" sz="2800" smtClean="0"/>
              <a:t> u </a:t>
            </a:r>
            <a:r>
              <a:rPr lang="en-US" sz="2800" err="1" smtClean="0"/>
              <a:t>zatvorenoj</a:t>
            </a:r>
            <a:r>
              <a:rPr lang="en-US" sz="2800" smtClean="0"/>
              <a:t> </a:t>
            </a:r>
            <a:r>
              <a:rPr lang="en-US" sz="2800" err="1" smtClean="0"/>
              <a:t>sprezi</a:t>
            </a:r>
            <a:endParaRPr lang="sr-Latn-RS" sz="2800" smtClean="0"/>
          </a:p>
          <a:p>
            <a:r>
              <a:rPr lang="en-US" sz="2800" err="1" smtClean="0"/>
              <a:t>Mašinsko</a:t>
            </a:r>
            <a:r>
              <a:rPr lang="en-US" sz="2800" smtClean="0"/>
              <a:t> </a:t>
            </a:r>
            <a:r>
              <a:rPr lang="en-US" sz="2800" err="1" smtClean="0"/>
              <a:t>učenje</a:t>
            </a:r>
            <a:endParaRPr lang="sr-Latn-RS" sz="2800" smtClean="0"/>
          </a:p>
          <a:p>
            <a:r>
              <a:rPr lang="en-US" sz="2800" err="1" smtClean="0"/>
              <a:t>Projektovanje</a:t>
            </a:r>
            <a:r>
              <a:rPr lang="en-US" sz="2800" smtClean="0"/>
              <a:t> </a:t>
            </a:r>
            <a:r>
              <a:rPr lang="en-US" sz="2800" err="1" smtClean="0"/>
              <a:t>algoritma</a:t>
            </a:r>
            <a:r>
              <a:rPr lang="en-US" sz="2800" smtClean="0"/>
              <a:t> Q - </a:t>
            </a:r>
            <a:r>
              <a:rPr lang="en-US" sz="2800" err="1" smtClean="0"/>
              <a:t>učenja</a:t>
            </a:r>
            <a:endParaRPr lang="sr-Latn-RS" sz="2800" smtClean="0"/>
          </a:p>
          <a:p>
            <a:r>
              <a:rPr lang="en-US" sz="2800" err="1" smtClean="0"/>
              <a:t>Hibridni</a:t>
            </a:r>
            <a:r>
              <a:rPr lang="en-US" sz="2800" smtClean="0"/>
              <a:t> </a:t>
            </a:r>
            <a:r>
              <a:rPr lang="en-US" sz="2800" err="1" smtClean="0"/>
              <a:t>algoritam</a:t>
            </a:r>
            <a:r>
              <a:rPr lang="en-US" sz="2800" smtClean="0"/>
              <a:t> </a:t>
            </a:r>
            <a:r>
              <a:rPr lang="en-US" sz="2800" err="1" smtClean="0"/>
              <a:t>autonomne</a:t>
            </a:r>
            <a:r>
              <a:rPr lang="en-US" sz="2800" smtClean="0"/>
              <a:t> </a:t>
            </a:r>
            <a:r>
              <a:rPr lang="en-US" sz="2800" err="1" smtClean="0"/>
              <a:t>vožnje</a:t>
            </a:r>
            <a:endParaRPr lang="sr-Latn-RS" sz="2800" smtClean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22849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Markovljev proces odlučivanja</a:t>
            </a:r>
            <a:endParaRPr lang="en-US" sz="4400" cap="none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2194560"/>
            <a:ext cx="5624384" cy="4123865"/>
          </a:xfrm>
        </p:spPr>
        <p:txBody>
          <a:bodyPr>
            <a:noAutofit/>
          </a:bodyPr>
          <a:lstStyle/>
          <a:p>
            <a:r>
              <a:rPr lang="en-US" sz="1800" smtClean="0"/>
              <a:t>Osnovni elementi:</a:t>
            </a:r>
          </a:p>
          <a:p>
            <a:endParaRPr lang="en-US" sz="1600" smtClean="0"/>
          </a:p>
          <a:p>
            <a:r>
              <a:rPr lang="en-US" sz="1800" smtClean="0"/>
              <a:t>Dinamika procesa:</a:t>
            </a:r>
          </a:p>
          <a:p>
            <a:endParaRPr lang="en-US" sz="2000" smtClean="0"/>
          </a:p>
          <a:p>
            <a:r>
              <a:rPr lang="en-US" sz="1800" smtClean="0"/>
              <a:t>Cilj je maksimizirati očekivanu vrednost ukupne nagrade, odnosno vrednosnu funkciju:</a:t>
            </a:r>
          </a:p>
          <a:p>
            <a:endParaRPr lang="en-US" sz="1600" smtClean="0"/>
          </a:p>
          <a:p>
            <a:endParaRPr lang="en-US" sz="1800" smtClean="0"/>
          </a:p>
          <a:p>
            <a:r>
              <a:rPr lang="en-US" sz="1800" smtClean="0"/>
              <a:t>Belmanova jednačina:</a:t>
            </a:r>
          </a:p>
          <a:p>
            <a:endParaRPr lang="en-US" sz="1800" smtClean="0"/>
          </a:p>
        </p:txBody>
      </p:sp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704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6390502" y="2194560"/>
            <a:ext cx="5591432" cy="41312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Optimalna vrednosna funkcija: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2000" smtClean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mtClean="0"/>
              <a:t>Optimalna strategija:</a:t>
            </a:r>
            <a:endParaRPr kumimoji="0" lang="en-US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8181" y="2216754"/>
            <a:ext cx="5350346" cy="4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34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7122" y="2861041"/>
            <a:ext cx="5350346" cy="501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35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9195" y="4452861"/>
            <a:ext cx="5350346" cy="428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35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9195" y="5479971"/>
            <a:ext cx="5350346" cy="775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352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214978" y="2646154"/>
            <a:ext cx="5350346" cy="775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7356" name="Picture 1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214978" y="3873590"/>
            <a:ext cx="5350346" cy="775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13241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Q - učenje</a:t>
            </a:r>
            <a:endParaRPr lang="en-US" sz="4400" cap="none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2156940"/>
            <a:ext cx="5624384" cy="4123865"/>
          </a:xfrm>
        </p:spPr>
        <p:txBody>
          <a:bodyPr>
            <a:noAutofit/>
          </a:bodyPr>
          <a:lstStyle/>
          <a:p>
            <a:r>
              <a:rPr lang="en-US" sz="1800" smtClean="0"/>
              <a:t>Memorija u vidu Q – tabele, dimenzija Ns x Na</a:t>
            </a:r>
          </a:p>
          <a:p>
            <a:endParaRPr lang="en-US" sz="1800" smtClean="0"/>
          </a:p>
          <a:p>
            <a:r>
              <a:rPr lang="en-US" sz="1800" smtClean="0"/>
              <a:t>Ažuriranje Q – tabele:</a:t>
            </a:r>
          </a:p>
          <a:p>
            <a:endParaRPr lang="en-US" sz="1800" smtClean="0"/>
          </a:p>
          <a:p>
            <a:endParaRPr lang="en-US" sz="1800" smtClean="0"/>
          </a:p>
          <a:p>
            <a:r>
              <a:rPr lang="el-GR" sz="1800" smtClean="0"/>
              <a:t>ε</a:t>
            </a:r>
            <a:r>
              <a:rPr lang="en-US" sz="1800" smtClean="0"/>
              <a:t> – pohlepna pretraga:</a:t>
            </a:r>
          </a:p>
          <a:p>
            <a:endParaRPr lang="en-US" sz="1800" smtClean="0"/>
          </a:p>
          <a:p>
            <a:endParaRPr lang="en-US" sz="1800" smtClean="0"/>
          </a:p>
          <a:p>
            <a:r>
              <a:rPr lang="en-US" sz="1800" smtClean="0"/>
              <a:t>Softmax pretraga:</a:t>
            </a:r>
          </a:p>
        </p:txBody>
      </p:sp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704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01198" y="3429776"/>
            <a:ext cx="5350346" cy="432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Picture 16" descr="Qtable_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767" y="2697913"/>
            <a:ext cx="3734830" cy="340066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8" name="Rectangle 17"/>
          <p:cNvSpPr/>
          <p:nvPr/>
        </p:nvSpPr>
        <p:spPr>
          <a:xfrm>
            <a:off x="7355059" y="2156940"/>
            <a:ext cx="1584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mtClean="0"/>
              <a:t>  Q – tabela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8757" y="4460875"/>
            <a:ext cx="5940425" cy="677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48757" y="5425259"/>
            <a:ext cx="5940425" cy="120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13241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400" cap="none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Projektovanje algoritma Q - učenja</a:t>
            </a:r>
            <a:endParaRPr lang="en-US" sz="4400" cap="none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mtClean="0"/>
              <a:t>Diskretizacija prostora stanja i akcija, funkcija nagrade, obučavanje i evaluacija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0697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cap="none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Diskretizacija prostora stanja i akcija</a:t>
            </a:r>
            <a:endParaRPr lang="en-US" sz="4400" cap="none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6357552" cy="4024125"/>
          </a:xfrm>
        </p:spPr>
        <p:txBody>
          <a:bodyPr>
            <a:normAutofit/>
          </a:bodyPr>
          <a:lstStyle/>
          <a:p>
            <a:r>
              <a:rPr lang="en-US" sz="1800" smtClean="0"/>
              <a:t>Diskretizacija prostora stanja na osnovu merenja sa LIDAR – a</a:t>
            </a:r>
          </a:p>
          <a:p>
            <a:endParaRPr lang="en-US" sz="1800" smtClean="0"/>
          </a:p>
          <a:p>
            <a:endParaRPr lang="en-US" sz="1800" smtClean="0"/>
          </a:p>
          <a:p>
            <a:endParaRPr lang="en-US" sz="1800" smtClean="0"/>
          </a:p>
          <a:p>
            <a:endParaRPr lang="en-US" sz="1800" smtClean="0"/>
          </a:p>
          <a:p>
            <a:endParaRPr lang="en-US" sz="1800" smtClean="0"/>
          </a:p>
          <a:p>
            <a:r>
              <a:rPr lang="en-US" sz="1800" smtClean="0"/>
              <a:t>Prostor stanja:</a:t>
            </a:r>
          </a:p>
          <a:p>
            <a:r>
              <a:rPr lang="en-US" sz="1800" smtClean="0"/>
              <a:t>Domen:  </a:t>
            </a:r>
            <a:endParaRPr lang="en-US" sz="1800"/>
          </a:p>
        </p:txBody>
      </p:sp>
      <p:pic>
        <p:nvPicPr>
          <p:cNvPr id="4403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4822" y="2853451"/>
            <a:ext cx="3033483" cy="173736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30233" y="2853451"/>
            <a:ext cx="3151036" cy="173736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9154" y="4678449"/>
            <a:ext cx="5350346" cy="4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039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8451" y="5082105"/>
            <a:ext cx="5350346" cy="4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040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458522" y="5073867"/>
            <a:ext cx="5350346" cy="423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041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12098" y="5570104"/>
            <a:ext cx="6539312" cy="44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Rectangle 19"/>
          <p:cNvSpPr/>
          <p:nvPr/>
        </p:nvSpPr>
        <p:spPr>
          <a:xfrm>
            <a:off x="7616782" y="2194559"/>
            <a:ext cx="35365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mtClean="0"/>
              <a:t>  Diskretizacija prostora akcija</a:t>
            </a:r>
            <a:endParaRPr lang="en-US"/>
          </a:p>
        </p:txBody>
      </p:sp>
      <p:pic>
        <p:nvPicPr>
          <p:cNvPr id="44042" name="Picture 10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441049" y="2714108"/>
            <a:ext cx="5940425" cy="131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043" name="Picture 11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531667" y="4129944"/>
            <a:ext cx="5940425" cy="143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26171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cap="none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Funkcija nagrade</a:t>
            </a:r>
            <a:endParaRPr lang="en-US" sz="4400" cap="none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6357552" cy="4024125"/>
          </a:xfrm>
        </p:spPr>
        <p:txBody>
          <a:bodyPr>
            <a:normAutofit/>
          </a:bodyPr>
          <a:lstStyle/>
          <a:p>
            <a:r>
              <a:rPr lang="en-US" sz="1800" smtClean="0"/>
              <a:t>Pojedinačne </a:t>
            </a:r>
            <a:r>
              <a:rPr lang="en-US" sz="2000" smtClean="0"/>
              <a:t>nagrade</a:t>
            </a:r>
            <a:r>
              <a:rPr lang="en-US" sz="1800" smtClean="0"/>
              <a:t>:</a:t>
            </a:r>
          </a:p>
        </p:txBody>
      </p:sp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25536" y="2751524"/>
            <a:ext cx="5940425" cy="68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516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696246" y="3618904"/>
            <a:ext cx="5940425" cy="77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517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1262" y="4583045"/>
            <a:ext cx="5940425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4518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73786" y="2698167"/>
            <a:ext cx="5940425" cy="677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Rectangle 17"/>
          <p:cNvSpPr/>
          <p:nvPr/>
        </p:nvSpPr>
        <p:spPr>
          <a:xfrm>
            <a:off x="6428878" y="2129987"/>
            <a:ext cx="516470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mtClean="0"/>
              <a:t>  Ukupna nagrada:</a:t>
            </a:r>
          </a:p>
          <a:p>
            <a:pPr>
              <a:buFont typeface="Arial" pitchFamily="34" charset="0"/>
              <a:buChar char="•"/>
            </a:pPr>
            <a:endParaRPr lang="en-US" smtClean="0"/>
          </a:p>
          <a:p>
            <a:pPr>
              <a:buFont typeface="Arial" pitchFamily="34" charset="0"/>
              <a:buChar char="•"/>
            </a:pPr>
            <a:endParaRPr lang="en-US" smtClean="0"/>
          </a:p>
          <a:p>
            <a:pPr>
              <a:buFont typeface="Arial" pitchFamily="34" charset="0"/>
              <a:buChar char="•"/>
            </a:pPr>
            <a:endParaRPr lang="en-US" smtClean="0"/>
          </a:p>
          <a:p>
            <a:pPr>
              <a:buFont typeface="Arial" pitchFamily="34" charset="0"/>
              <a:buChar char="•"/>
            </a:pPr>
            <a:endParaRPr lang="en-US" smtClean="0"/>
          </a:p>
          <a:p>
            <a:pPr>
              <a:buFont typeface="Arial" pitchFamily="34" charset="0"/>
              <a:buChar char="•"/>
            </a:pPr>
            <a:r>
              <a:rPr lang="en-US" smtClean="0"/>
              <a:t>  Sudar:</a:t>
            </a:r>
          </a:p>
        </p:txBody>
      </p:sp>
      <p:pic>
        <p:nvPicPr>
          <p:cNvPr id="64519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926123" y="4058116"/>
            <a:ext cx="5940425" cy="47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26171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627884"/>
            <a:ext cx="8610600" cy="1293028"/>
          </a:xfrm>
        </p:spPr>
        <p:txBody>
          <a:bodyPr>
            <a:noAutofit/>
          </a:bodyPr>
          <a:lstStyle/>
          <a:p>
            <a:r>
              <a:rPr lang="en-US" sz="4400" cap="none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Obučavanje</a:t>
            </a:r>
            <a:endParaRPr lang="en-US" sz="4400" cap="none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834084" y="1340693"/>
            <a:ext cx="6357552" cy="4024125"/>
          </a:xfrm>
        </p:spPr>
        <p:txBody>
          <a:bodyPr>
            <a:normAutofit/>
          </a:bodyPr>
          <a:lstStyle/>
          <a:p>
            <a:r>
              <a:rPr lang="en-US" sz="1800" smtClean="0"/>
              <a:t>Algoritam obučavanja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695711" y="1903484"/>
            <a:ext cx="51647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mtClean="0"/>
              <a:t>  Gazebo simulator</a:t>
            </a:r>
          </a:p>
        </p:txBody>
      </p:sp>
      <p:pic>
        <p:nvPicPr>
          <p:cNvPr id="11" name="Picture 10" descr="learning_phase_sim_env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851" y="2369922"/>
            <a:ext cx="6315979" cy="378343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30878" y="1728051"/>
            <a:ext cx="3962398" cy="500191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xmlns="" val="426171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cap="none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Obučavanje</a:t>
            </a:r>
            <a:endParaRPr lang="en-US" sz="4400" cap="none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10555448" cy="4024125"/>
          </a:xfrm>
        </p:spPr>
        <p:txBody>
          <a:bodyPr>
            <a:normAutofit/>
          </a:bodyPr>
          <a:lstStyle/>
          <a:p>
            <a:r>
              <a:rPr lang="en-US" sz="2000" smtClean="0"/>
              <a:t>Određivanje optimalne funkcije pretrage:</a:t>
            </a:r>
          </a:p>
        </p:txBody>
      </p:sp>
      <p:pic>
        <p:nvPicPr>
          <p:cNvPr id="11" name="Picture 10" descr="softmax_epsilon_acre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6737" y="2761569"/>
            <a:ext cx="3535680" cy="265176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2" name="Picture 11" descr="softmax_epsilon_avstep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469" y="2761569"/>
            <a:ext cx="3535680" cy="265176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3" name="Picture 12" descr="softmax_epsilon_t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201" y="2761569"/>
            <a:ext cx="3535680" cy="265176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xmlns="" val="426171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cap="none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Obučavanje</a:t>
            </a:r>
            <a:endParaRPr lang="en-US" sz="4400" cap="none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10555448" cy="4024125"/>
          </a:xfrm>
        </p:spPr>
        <p:txBody>
          <a:bodyPr>
            <a:normAutofit/>
          </a:bodyPr>
          <a:lstStyle/>
          <a:p>
            <a:r>
              <a:rPr lang="en-US" sz="2000" smtClean="0"/>
              <a:t>Određivanje optimalne vrednosti parametra </a:t>
            </a:r>
            <a:r>
              <a:rPr lang="el-GR" sz="2000" smtClean="0"/>
              <a:t>α</a:t>
            </a:r>
            <a:r>
              <a:rPr lang="en-US" sz="2000" smtClean="0"/>
              <a:t>:</a:t>
            </a:r>
          </a:p>
        </p:txBody>
      </p:sp>
      <p:pic>
        <p:nvPicPr>
          <p:cNvPr id="7" name="Picture 6" descr="alpha_acre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656" y="2758471"/>
            <a:ext cx="4389120" cy="329184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 descr="alpha_step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664" y="2758471"/>
            <a:ext cx="4389120" cy="329184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xmlns="" val="426171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cap="none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Obučavanje</a:t>
            </a:r>
            <a:endParaRPr lang="en-US" sz="4400" cap="none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10555448" cy="4024125"/>
          </a:xfrm>
        </p:spPr>
        <p:txBody>
          <a:bodyPr>
            <a:normAutofit/>
          </a:bodyPr>
          <a:lstStyle/>
          <a:p>
            <a:r>
              <a:rPr lang="en-US" sz="2000" smtClean="0"/>
              <a:t>Određivanje optimalne vrednosti parametra </a:t>
            </a:r>
            <a:r>
              <a:rPr lang="el-GR" sz="2000" smtClean="0"/>
              <a:t>γ</a:t>
            </a:r>
            <a:r>
              <a:rPr lang="en-US" sz="2000" smtClean="0"/>
              <a:t>:</a:t>
            </a:r>
          </a:p>
        </p:txBody>
      </p:sp>
      <p:pic>
        <p:nvPicPr>
          <p:cNvPr id="6" name="Picture 5" descr="gamma_acre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5308" y="2741994"/>
            <a:ext cx="4389120" cy="329184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Picture 8" descr="gamma_avstep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435" y="2741994"/>
            <a:ext cx="4389120" cy="329184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xmlns="" val="426171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cap="none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Obučavanje</a:t>
            </a:r>
            <a:endParaRPr lang="en-US" sz="4400" cap="none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10555448" cy="4024125"/>
          </a:xfrm>
        </p:spPr>
        <p:txBody>
          <a:bodyPr>
            <a:normAutofit/>
          </a:bodyPr>
          <a:lstStyle/>
          <a:p>
            <a:r>
              <a:rPr lang="en-US" sz="2000" smtClean="0"/>
              <a:t>Finalni proces obučavanja:</a:t>
            </a: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8375" y="3205566"/>
            <a:ext cx="2785622" cy="191490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 descr="final_acre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779" y="2791420"/>
            <a:ext cx="3657600" cy="27432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 descr="final_avstep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161" y="2791420"/>
            <a:ext cx="3657600" cy="274320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xmlns="" val="426171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400" cap="none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Autonomni</a:t>
            </a:r>
            <a:r>
              <a:rPr lang="en-US" sz="4400" cap="none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400" cap="none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mobilni</a:t>
            </a:r>
            <a:r>
              <a:rPr lang="en-US" sz="4400" cap="none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4400" cap="none" err="1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roboti</a:t>
            </a:r>
            <a:endParaRPr lang="en-US" sz="4400" cap="none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err="1" smtClean="0"/>
              <a:t>Osnovni</a:t>
            </a:r>
            <a:r>
              <a:rPr lang="en-US" smtClean="0"/>
              <a:t> </a:t>
            </a:r>
            <a:r>
              <a:rPr lang="en-US" err="1" smtClean="0"/>
              <a:t>koncepti</a:t>
            </a:r>
            <a:r>
              <a:rPr lang="en-US" smtClean="0"/>
              <a:t>, </a:t>
            </a:r>
            <a:r>
              <a:rPr lang="en-US" err="1" smtClean="0"/>
              <a:t>istorijat</a:t>
            </a:r>
            <a:r>
              <a:rPr lang="en-US" smtClean="0"/>
              <a:t>, </a:t>
            </a:r>
            <a:r>
              <a:rPr lang="en-US" err="1" smtClean="0"/>
              <a:t>kinematski</a:t>
            </a:r>
            <a:r>
              <a:rPr lang="en-US" smtClean="0"/>
              <a:t> model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7496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400" cap="none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Hibridni algoritam autonomne vožnje</a:t>
            </a:r>
            <a:endParaRPr lang="en-US" sz="4400" cap="none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mtClean="0"/>
              <a:t>Implementacija i testiranje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9231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4400" cap="none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Hibridni algoritam autonomne vožnje</a:t>
            </a:r>
            <a:endParaRPr lang="en-US" sz="4400" cap="none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10555448" cy="4024125"/>
          </a:xfrm>
        </p:spPr>
        <p:txBody>
          <a:bodyPr>
            <a:normAutofit/>
          </a:bodyPr>
          <a:lstStyle/>
          <a:p>
            <a:r>
              <a:rPr lang="en-US" sz="2400" smtClean="0"/>
              <a:t>Blok dijagram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60685" y="2908214"/>
            <a:ext cx="8905875" cy="29527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xmlns="" val="426171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estroMasterFinalFullFULL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-2" y="-2"/>
            <a:ext cx="12192002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5465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3964" y="573873"/>
            <a:ext cx="5296635" cy="1293028"/>
          </a:xfrm>
        </p:spPr>
        <p:txBody>
          <a:bodyPr>
            <a:norm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sr-Latn-RS" sz="4400" b="1" cap="none" smtClean="0">
                <a:ln/>
                <a:solidFill>
                  <a:schemeClr val="accent3"/>
                </a:solidFill>
              </a:rPr>
              <a:t>HVALA NA PAŽNJI!</a:t>
            </a:r>
            <a:endParaRPr lang="en-US" sz="4400" b="1" cap="none">
              <a:ln/>
              <a:solidFill>
                <a:schemeClr val="accent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01078" y="1866901"/>
            <a:ext cx="6922406" cy="474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3051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Istorijat</a:t>
            </a:r>
            <a:endParaRPr lang="en-US" sz="4400" cap="none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Proces zavarivanja korišćenjem robota “KUKA” i proces pakovanja čokolade korišćenjem robota “SIG Demaurex SA”</a:t>
            </a:r>
          </a:p>
        </p:txBody>
      </p:sp>
      <p:pic>
        <p:nvPicPr>
          <p:cNvPr id="6" name="Picture 5" descr="KUKA_SI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385" y="3012471"/>
            <a:ext cx="6764754" cy="316590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xmlns="" val="213241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Istorijat</a:t>
            </a:r>
            <a:endParaRPr lang="en-US" sz="4400" cap="none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Robot “Sojourner” za istraživanje Marsa i robot “Pioneer” za istraživanje Černobila</a:t>
            </a:r>
          </a:p>
        </p:txBody>
      </p:sp>
      <p:pic>
        <p:nvPicPr>
          <p:cNvPr id="7" name="Picture 6" descr="Sojourner_Pione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12721" y="2957648"/>
            <a:ext cx="6301761" cy="316382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xmlns="" val="213241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Istorijat</a:t>
            </a:r>
            <a:endParaRPr lang="en-US" sz="4400" cap="none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Dron za inspekciju i nadgledanje električnih vodova i robot za kućne poslove</a:t>
            </a:r>
          </a:p>
        </p:txBody>
      </p:sp>
      <p:pic>
        <p:nvPicPr>
          <p:cNvPr id="6" name="Picture 5" descr="imgonline-com-ua-twotoone-1Y50ke9fBUPQvJgo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929" y="2860718"/>
            <a:ext cx="7984142" cy="3163824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xmlns="" val="213241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Osnovni koncepti</a:t>
            </a:r>
            <a:endParaRPr lang="en-US" sz="4400" cap="none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Osnovni ciklus delovanja autonomnih mobilnih robota</a:t>
            </a:r>
          </a:p>
        </p:txBody>
      </p:sp>
      <p:pic>
        <p:nvPicPr>
          <p:cNvPr id="7" name="Picture 6" descr="osnovni_ciklu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168" y="2781498"/>
            <a:ext cx="6153665" cy="351172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xmlns="" val="213241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none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Kinematski model</a:t>
            </a:r>
            <a:endParaRPr lang="en-US" sz="4400" cap="none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2194560"/>
            <a:ext cx="5401962" cy="4181525"/>
          </a:xfrm>
        </p:spPr>
        <p:txBody>
          <a:bodyPr>
            <a:normAutofit/>
          </a:bodyPr>
          <a:lstStyle/>
          <a:p>
            <a:r>
              <a:rPr lang="en-US" sz="2000" smtClean="0"/>
              <a:t>Globalni koordinatni sistem: </a:t>
            </a:r>
          </a:p>
          <a:p>
            <a:r>
              <a:rPr lang="en-US" sz="2000" smtClean="0"/>
              <a:t>Lokalni koordinatni sistem: </a:t>
            </a:r>
          </a:p>
          <a:p>
            <a:r>
              <a:rPr lang="en-US" sz="2000" smtClean="0"/>
              <a:t>Vektor stanja robota: </a:t>
            </a:r>
          </a:p>
          <a:p>
            <a:r>
              <a:rPr lang="en-US" sz="2000" smtClean="0"/>
              <a:t>Veza između koordinatnih sistema:</a:t>
            </a:r>
          </a:p>
          <a:p>
            <a:endParaRPr lang="en-US" sz="2000" smtClean="0"/>
          </a:p>
          <a:p>
            <a:endParaRPr lang="en-US" sz="2000" smtClean="0"/>
          </a:p>
          <a:p>
            <a:r>
              <a:rPr lang="en-US" sz="2000" smtClean="0"/>
              <a:t>Potpuni kinematski model:</a:t>
            </a:r>
          </a:p>
        </p:txBody>
      </p:sp>
      <p:pic>
        <p:nvPicPr>
          <p:cNvPr id="7" name="Picture 6" descr="kin_mode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583" y="2216752"/>
            <a:ext cx="3705225" cy="36766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969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700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9704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9730" name="Picture 3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63712" y="2206946"/>
            <a:ext cx="594042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734" name="Picture 3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43128" y="3009189"/>
            <a:ext cx="5940425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735" name="Picture 3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-706696" y="3996670"/>
            <a:ext cx="5940425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736" name="Picture 4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966519" y="3753783"/>
            <a:ext cx="5940425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739" name="Picture 4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924575" y="2616798"/>
            <a:ext cx="594042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10042" y="5097553"/>
            <a:ext cx="5940425" cy="146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13241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400" cap="none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Specifikacija hardvera i softvera</a:t>
            </a:r>
            <a:endParaRPr lang="en-US" sz="4400" cap="none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smtClean="0"/>
              <a:t>TurtleBot3 Burger, Robotski operativni sistem (ROS)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2813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1109</TotalTime>
  <Words>556</Words>
  <Application>Microsoft Office PowerPoint</Application>
  <PresentationFormat>Custom</PresentationFormat>
  <Paragraphs>167</Paragraphs>
  <Slides>33</Slides>
  <Notes>0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Vapor Trail</vt:lpstr>
      <vt:lpstr>Master rad</vt:lpstr>
      <vt:lpstr>Sadržaj</vt:lpstr>
      <vt:lpstr>Autonomni mobilni roboti</vt:lpstr>
      <vt:lpstr>Istorijat</vt:lpstr>
      <vt:lpstr>Istorijat</vt:lpstr>
      <vt:lpstr>Istorijat</vt:lpstr>
      <vt:lpstr>Osnovni koncepti</vt:lpstr>
      <vt:lpstr>Kinematski model</vt:lpstr>
      <vt:lpstr>Specifikacija hardvera i softvera</vt:lpstr>
      <vt:lpstr>TurtleBot3 Burger</vt:lpstr>
      <vt:lpstr>Robotski operativni sistem (ROS)</vt:lpstr>
      <vt:lpstr>Projektovanje kontrolera u zatvorenoj sprezi</vt:lpstr>
      <vt:lpstr>Postavka problema i transformacija stanja</vt:lpstr>
      <vt:lpstr>Zakon upravljanja i pitanje stabilnosti</vt:lpstr>
      <vt:lpstr>Projektovanje kontrolera</vt:lpstr>
      <vt:lpstr>Projektovanje kontrolera</vt:lpstr>
      <vt:lpstr>Mašinsko učenje</vt:lpstr>
      <vt:lpstr>Mašinsko učenje</vt:lpstr>
      <vt:lpstr>Učenje sa podsticanjem</vt:lpstr>
      <vt:lpstr>Markovljev proces odlučivanja</vt:lpstr>
      <vt:lpstr>Q - učenje</vt:lpstr>
      <vt:lpstr>Projektovanje algoritma Q - učenja</vt:lpstr>
      <vt:lpstr>Diskretizacija prostora stanja i akcija</vt:lpstr>
      <vt:lpstr>Funkcija nagrade</vt:lpstr>
      <vt:lpstr>Obučavanje</vt:lpstr>
      <vt:lpstr>Obučavanje</vt:lpstr>
      <vt:lpstr>Obučavanje</vt:lpstr>
      <vt:lpstr>Obučavanje</vt:lpstr>
      <vt:lpstr>Obučavanje</vt:lpstr>
      <vt:lpstr>Hibridni algoritam autonomne vožnje</vt:lpstr>
      <vt:lpstr>Hibridni algoritam autonomne vožnje</vt:lpstr>
      <vt:lpstr>Slide 32</vt:lpstr>
      <vt:lpstr>HVALA NA PAŽNJI!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Diplomski rad</dc:title>
  <dc:creator>Aleksa</dc:creator>
  <cp:lastModifiedBy>Windows User</cp:lastModifiedBy>
  <cp:revision>126</cp:revision>
  <dcterms:created xsi:type="dcterms:W3CDTF">2019-09-11T15:30:37Z</dcterms:created>
  <dcterms:modified xsi:type="dcterms:W3CDTF">2021-02-09T10:18:47Z</dcterms:modified>
</cp:coreProperties>
</file>